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306300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2058" y="-1710"/>
      </p:cViewPr>
      <p:guideLst>
        <p:guide orient="horz" pos="2340"/>
        <p:guide pos="3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134" y="96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9" y="3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algn="r"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90250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9" y="10890250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algn="r" defTabSz="781050">
              <a:defRPr sz="900" smtClean="0"/>
            </a:lvl1pPr>
          </a:lstStyle>
          <a:p>
            <a:pPr>
              <a:defRPr/>
            </a:pPr>
            <a:fld id="{F153375A-2038-4292-BBD0-A9787172BAC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4860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4" y="4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2D2B-74AA-4918-BE8A-8B8CE477BDC9}" type="datetimeFigureOut">
              <a:rPr lang="es-MX" smtClean="0"/>
              <a:t>17/10/2016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688" y="1436688"/>
            <a:ext cx="6423025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5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6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4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708B-FB53-4C55-9FC2-B695815D3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9" y="2308227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4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1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399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4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2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226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2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1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7" y="1663702"/>
            <a:ext cx="5438774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7" y="2355851"/>
            <a:ext cx="5438774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8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5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3" y="295276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5" y="295276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3" y="1554165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75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4" y="5200652"/>
            <a:ext cx="7385050" cy="6143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4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4" y="5815016"/>
            <a:ext cx="7385050" cy="87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54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46050"/>
            <a:ext cx="1057275" cy="33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814050" y="-66675"/>
            <a:ext cx="12287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SINBA-SIS-02-P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4774" y="475177"/>
            <a:ext cx="120681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251" y="114300"/>
            <a:ext cx="12077699" cy="7141177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9" name="Rectangle 36"/>
          <p:cNvSpPr>
            <a:spLocks noChangeArrowheads="1"/>
          </p:cNvSpPr>
          <p:nvPr userDrawn="1"/>
        </p:nvSpPr>
        <p:spPr bwMode="auto">
          <a:xfrm>
            <a:off x="1320800" y="114300"/>
            <a:ext cx="8928101" cy="35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s-MX" sz="1100" b="1" dirty="0" smtClean="0">
                <a:solidFill>
                  <a:schemeClr val="tx2"/>
                </a:solidFill>
              </a:rPr>
              <a:t>H O J A   D I A R I A   D E   C O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N S U L T A</a:t>
            </a:r>
            <a:r>
              <a:rPr lang="en-US" altLang="es-MX" sz="1100" b="1" dirty="0" smtClean="0">
                <a:solidFill>
                  <a:schemeClr val="tx2"/>
                </a:solidFill>
              </a:rPr>
              <a:t>   E X T E R N A   D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</a:t>
            </a:r>
            <a:r>
              <a:rPr lang="en-US" altLang="es-MX" sz="1100" b="1" dirty="0" smtClean="0">
                <a:solidFill>
                  <a:schemeClr val="tx2"/>
                </a:solidFill>
              </a:rPr>
              <a:t>E   S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A L U D   B U C A L .  I N T R A M U R O S</a:t>
            </a:r>
            <a:endParaRPr lang="en-US" altLang="es-MX" sz="1100" b="1" dirty="0" smtClean="0">
              <a:solidFill>
                <a:schemeClr val="tx2"/>
              </a:solidFill>
            </a:endParaRPr>
          </a:p>
        </p:txBody>
      </p:sp>
      <p:grpSp>
        <p:nvGrpSpPr>
          <p:cNvPr id="1030" name="Group 44"/>
          <p:cNvGrpSpPr>
            <a:grpSpLocks/>
          </p:cNvGrpSpPr>
          <p:nvPr userDrawn="1"/>
        </p:nvGrpSpPr>
        <p:grpSpPr bwMode="auto">
          <a:xfrm>
            <a:off x="9966325" y="176213"/>
            <a:ext cx="2012950" cy="333488"/>
            <a:chOff x="3368" y="354"/>
            <a:chExt cx="1268" cy="323"/>
          </a:xfrm>
        </p:grpSpPr>
        <p:sp>
          <p:nvSpPr>
            <p:cNvPr id="1032" name="Text Box 45"/>
            <p:cNvSpPr txBox="1">
              <a:spLocks noChangeArrowheads="1"/>
            </p:cNvSpPr>
            <p:nvPr userDrawn="1"/>
          </p:nvSpPr>
          <p:spPr bwMode="auto">
            <a:xfrm>
              <a:off x="3368" y="369"/>
              <a:ext cx="40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ES_tradnl" sz="800" b="1" dirty="0" smtClean="0"/>
                <a:t>FECHA:</a:t>
              </a:r>
              <a:endParaRPr lang="es-ES_tradnl" sz="1100" b="1" dirty="0" smtClean="0"/>
            </a:p>
          </p:txBody>
        </p:sp>
        <p:sp>
          <p:nvSpPr>
            <p:cNvPr id="1033" name="Text Box 46"/>
            <p:cNvSpPr txBox="1">
              <a:spLocks noChangeArrowheads="1"/>
            </p:cNvSpPr>
            <p:nvPr userDrawn="1"/>
          </p:nvSpPr>
          <p:spPr bwMode="auto">
            <a:xfrm>
              <a:off x="3706" y="487"/>
              <a:ext cx="93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600" b="1" dirty="0" smtClean="0"/>
                <a:t>     DÍA                 MES              AÑO</a:t>
              </a:r>
              <a:endParaRPr lang="es-ES_tradnl" sz="600" dirty="0" smtClean="0">
                <a:latin typeface="Times New Roman" pitchFamily="18" charset="0"/>
              </a:endParaRPr>
            </a:p>
          </p:txBody>
        </p:sp>
        <p:grpSp>
          <p:nvGrpSpPr>
            <p:cNvPr id="1034" name="Group 47"/>
            <p:cNvGrpSpPr>
              <a:grpSpLocks/>
            </p:cNvGrpSpPr>
            <p:nvPr userDrawn="1"/>
          </p:nvGrpSpPr>
          <p:grpSpPr bwMode="auto">
            <a:xfrm>
              <a:off x="3702" y="354"/>
              <a:ext cx="931" cy="162"/>
              <a:chOff x="3702" y="360"/>
              <a:chExt cx="931" cy="162"/>
            </a:xfrm>
          </p:grpSpPr>
          <p:sp>
            <p:nvSpPr>
              <p:cNvPr id="1035" name="Rectangle 48"/>
              <p:cNvSpPr>
                <a:spLocks noChangeArrowheads="1"/>
              </p:cNvSpPr>
              <p:nvPr userDrawn="1"/>
            </p:nvSpPr>
            <p:spPr bwMode="auto">
              <a:xfrm>
                <a:off x="3702" y="360"/>
                <a:ext cx="931" cy="1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>
                <a:lvl1pPr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s-MX" altLang="es-MX" smtClean="0"/>
              </a:p>
            </p:txBody>
          </p:sp>
          <p:sp>
            <p:nvSpPr>
              <p:cNvPr id="1036" name="Line 49"/>
              <p:cNvSpPr>
                <a:spLocks noChangeShapeType="1"/>
              </p:cNvSpPr>
              <p:nvPr userDrawn="1"/>
            </p:nvSpPr>
            <p:spPr bwMode="auto">
              <a:xfrm flipV="1">
                <a:off x="4325" y="363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7" name="Line 50"/>
              <p:cNvSpPr>
                <a:spLocks noChangeShapeType="1"/>
              </p:cNvSpPr>
              <p:nvPr userDrawn="1"/>
            </p:nvSpPr>
            <p:spPr bwMode="auto">
              <a:xfrm flipV="1">
                <a:off x="4016" y="363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8" name="Line 51"/>
              <p:cNvSpPr>
                <a:spLocks noChangeShapeType="1"/>
              </p:cNvSpPr>
              <p:nvPr userDrawn="1"/>
            </p:nvSpPr>
            <p:spPr bwMode="auto">
              <a:xfrm>
                <a:off x="3861" y="44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39" name="Line 52"/>
              <p:cNvSpPr>
                <a:spLocks noChangeShapeType="1"/>
              </p:cNvSpPr>
              <p:nvPr userDrawn="1"/>
            </p:nvSpPr>
            <p:spPr bwMode="auto">
              <a:xfrm>
                <a:off x="4477" y="442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0" name="Line 53"/>
              <p:cNvSpPr>
                <a:spLocks noChangeShapeType="1"/>
              </p:cNvSpPr>
              <p:nvPr userDrawn="1"/>
            </p:nvSpPr>
            <p:spPr bwMode="auto">
              <a:xfrm>
                <a:off x="4171" y="44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17" name="Text Box 381"/>
          <p:cNvSpPr txBox="1">
            <a:spLocks noChangeArrowheads="1"/>
          </p:cNvSpPr>
          <p:nvPr userDrawn="1"/>
        </p:nvSpPr>
        <p:spPr bwMode="auto">
          <a:xfrm>
            <a:off x="10972021" y="7246333"/>
            <a:ext cx="1200929" cy="2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s-MX" sz="900" b="1" dirty="0" smtClean="0"/>
              <a:t>SIS-2017</a:t>
            </a:r>
            <a:endParaRPr lang="es-ES_tradnl" altLang="es-MX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Conector recto 309"/>
          <p:cNvCxnSpPr/>
          <p:nvPr/>
        </p:nvCxnSpPr>
        <p:spPr bwMode="auto">
          <a:xfrm>
            <a:off x="3614879" y="3473450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Conector recto 310"/>
          <p:cNvCxnSpPr/>
          <p:nvPr/>
        </p:nvCxnSpPr>
        <p:spPr bwMode="auto">
          <a:xfrm>
            <a:off x="3614879" y="3746500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2" name="Conector recto 371"/>
          <p:cNvCxnSpPr/>
          <p:nvPr/>
        </p:nvCxnSpPr>
        <p:spPr bwMode="auto">
          <a:xfrm>
            <a:off x="3614879" y="4304403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3" name="Conector recto 372"/>
          <p:cNvCxnSpPr/>
          <p:nvPr/>
        </p:nvCxnSpPr>
        <p:spPr bwMode="auto">
          <a:xfrm>
            <a:off x="3614879" y="4577453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5" name="Conector recto 374"/>
          <p:cNvCxnSpPr/>
          <p:nvPr/>
        </p:nvCxnSpPr>
        <p:spPr bwMode="auto">
          <a:xfrm>
            <a:off x="3614879" y="5126065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6" name="Conector recto 375"/>
          <p:cNvCxnSpPr/>
          <p:nvPr/>
        </p:nvCxnSpPr>
        <p:spPr bwMode="auto">
          <a:xfrm>
            <a:off x="3614879" y="5399115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8" name="Conector recto 377"/>
          <p:cNvCxnSpPr/>
          <p:nvPr/>
        </p:nvCxnSpPr>
        <p:spPr bwMode="auto">
          <a:xfrm>
            <a:off x="3614879" y="5926248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9" name="Conector recto 378"/>
          <p:cNvCxnSpPr/>
          <p:nvPr/>
        </p:nvCxnSpPr>
        <p:spPr bwMode="auto">
          <a:xfrm>
            <a:off x="3614879" y="6199298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1" name="Conector recto 380"/>
          <p:cNvCxnSpPr/>
          <p:nvPr/>
        </p:nvCxnSpPr>
        <p:spPr bwMode="auto">
          <a:xfrm>
            <a:off x="3614879" y="6724821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2" name="Conector recto 381"/>
          <p:cNvCxnSpPr/>
          <p:nvPr/>
        </p:nvCxnSpPr>
        <p:spPr bwMode="auto">
          <a:xfrm>
            <a:off x="3614879" y="6997871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9" name="Text Box 368"/>
          <p:cNvSpPr txBox="1">
            <a:spLocks noChangeArrowheads="1"/>
          </p:cNvSpPr>
          <p:nvPr/>
        </p:nvSpPr>
        <p:spPr bwMode="auto">
          <a:xfrm>
            <a:off x="3547200" y="3146772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Text Box 93"/>
          <p:cNvSpPr txBox="1">
            <a:spLocks noChangeArrowheads="1"/>
          </p:cNvSpPr>
          <p:nvPr/>
        </p:nvSpPr>
        <p:spPr bwMode="auto">
          <a:xfrm rot="16200000" flipH="1">
            <a:off x="2189821" y="1484256"/>
            <a:ext cx="1861816" cy="15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FECHA DE NACIMIENTO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EDAD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CLAVE DE LA EDAD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SEXO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INDÍGENA </a:t>
            </a: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SEGURO POPULAR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PROSPERA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DERECHOHABIENCIA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MEDICIONES </a:t>
            </a:r>
            <a:r>
              <a:rPr lang="es-ES_tradnl" altLang="es-MX" sz="700" b="1" dirty="0"/>
              <a:t>PESO/TALLA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DIFICULTAD PARA (DISCAPACIDAD)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MIGRANTE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RELACIÓN TEMPORAL POR </a:t>
            </a:r>
            <a:r>
              <a:rPr lang="es-ES_tradnl" altLang="es-MX" sz="700" b="1" dirty="0" smtClean="0"/>
              <a:t>MOTIVO</a:t>
            </a:r>
            <a:endParaRPr lang="es-ES_tradnl" altLang="es-MX" sz="700" b="1" dirty="0"/>
          </a:p>
        </p:txBody>
      </p:sp>
      <p:sp>
        <p:nvSpPr>
          <p:cNvPr id="122" name="Text Box 368"/>
          <p:cNvSpPr txBox="1">
            <a:spLocks noChangeArrowheads="1"/>
          </p:cNvSpPr>
          <p:nvPr/>
        </p:nvSpPr>
        <p:spPr bwMode="auto">
          <a:xfrm>
            <a:off x="2540024" y="3063671"/>
            <a:ext cx="1411567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1   2                  3              4</a:t>
            </a:r>
            <a:endParaRPr lang="es-ES_tradnl" altLang="es-MX" sz="700" b="1" dirty="0"/>
          </a:p>
        </p:txBody>
      </p:sp>
      <p:sp>
        <p:nvSpPr>
          <p:cNvPr id="307" name="Text Box 368"/>
          <p:cNvSpPr txBox="1">
            <a:spLocks noChangeArrowheads="1"/>
          </p:cNvSpPr>
          <p:nvPr/>
        </p:nvSpPr>
        <p:spPr bwMode="auto">
          <a:xfrm>
            <a:off x="3319515" y="3160156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9" name="Rectángulo 328"/>
          <p:cNvSpPr/>
          <p:nvPr/>
        </p:nvSpPr>
        <p:spPr bwMode="auto">
          <a:xfrm>
            <a:off x="4008440" y="3124868"/>
            <a:ext cx="8154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0" name="Rectángulo 259"/>
          <p:cNvSpPr/>
          <p:nvPr/>
        </p:nvSpPr>
        <p:spPr bwMode="auto">
          <a:xfrm>
            <a:off x="107673" y="3121964"/>
            <a:ext cx="24912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1" name="Rectángulo 260"/>
          <p:cNvSpPr/>
          <p:nvPr/>
        </p:nvSpPr>
        <p:spPr bwMode="auto">
          <a:xfrm>
            <a:off x="2855902" y="3122336"/>
            <a:ext cx="3672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5" name="Rectángulo 304"/>
          <p:cNvSpPr/>
          <p:nvPr/>
        </p:nvSpPr>
        <p:spPr bwMode="auto">
          <a:xfrm>
            <a:off x="3767590" y="3120897"/>
            <a:ext cx="1080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2" name="Rectángulo 261"/>
          <p:cNvSpPr/>
          <p:nvPr/>
        </p:nvSpPr>
        <p:spPr bwMode="auto">
          <a:xfrm>
            <a:off x="3353250" y="3123278"/>
            <a:ext cx="2520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20" name="Text Box 365"/>
          <p:cNvSpPr txBox="1">
            <a:spLocks noChangeArrowheads="1"/>
          </p:cNvSpPr>
          <p:nvPr/>
        </p:nvSpPr>
        <p:spPr bwMode="auto">
          <a:xfrm rot="16200000" flipH="1">
            <a:off x="8458374" y="-558080"/>
            <a:ext cx="1858570" cy="562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610"/>
              </a:lnSpc>
              <a:spcBef>
                <a:spcPts val="0"/>
              </a:spcBef>
              <a:spcAft>
                <a:spcPts val="600"/>
              </a:spcAft>
            </a:pPr>
            <a:r>
              <a:rPr lang="es-MX" altLang="es-MX" sz="700" b="1" dirty="0" smtClean="0"/>
              <a:t>PRIMERA </a:t>
            </a:r>
            <a:r>
              <a:rPr lang="es-MX" altLang="es-MX" sz="700" b="1" dirty="0"/>
              <a:t>VEZ EN EL AÑO</a:t>
            </a:r>
          </a:p>
          <a:p>
            <a:pPr>
              <a:lnSpc>
                <a:spcPts val="61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0" b="1" dirty="0" smtClean="0"/>
              <a:t>CONTROL </a:t>
            </a:r>
            <a:r>
              <a:rPr lang="es-ES_tradnl" altLang="es-MX" sz="700" b="1" dirty="0"/>
              <a:t>DE PLACA </a:t>
            </a:r>
            <a:r>
              <a:rPr lang="es-ES_tradnl" altLang="es-MX" sz="700" b="1" dirty="0" smtClean="0"/>
              <a:t>              BACTERIANA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ES_tradnl" altLang="es-MX" sz="700" b="1" dirty="0"/>
              <a:t>INST. TÉCNICA </a:t>
            </a:r>
            <a:r>
              <a:rPr lang="es-ES_tradnl" altLang="es-MX" sz="700" b="1" dirty="0" smtClean="0"/>
              <a:t>CEPILLADO 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ES_tradnl" altLang="es-MX" sz="700" b="1" dirty="0"/>
              <a:t>INST. DE </a:t>
            </a:r>
            <a:r>
              <a:rPr lang="es-ES_tradnl" altLang="es-MX" sz="700" b="1" dirty="0" smtClean="0"/>
              <a:t>USO </a:t>
            </a:r>
            <a:r>
              <a:rPr lang="es-ES_tradnl" altLang="es-MX" sz="700" b="1" dirty="0"/>
              <a:t>HILO </a:t>
            </a:r>
            <a:r>
              <a:rPr lang="es-ES_tradnl" altLang="es-MX" sz="700" b="1" dirty="0" smtClean="0"/>
              <a:t>DENTAL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ES_tradnl" altLang="es-MX" sz="700" b="1" dirty="0" smtClean="0"/>
              <a:t>PROFILAXIS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ES_tradnl" altLang="es-MX" sz="700" b="1" dirty="0"/>
              <a:t>DE HIGIENE DE </a:t>
            </a:r>
            <a:r>
              <a:rPr lang="es-ES_tradnl" altLang="es-MX" sz="700" b="1" dirty="0" smtClean="0"/>
              <a:t>PRÓTESIS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ES_tradnl" altLang="es-MX" sz="700" b="1" dirty="0"/>
              <a:t>DE TEJIDOS </a:t>
            </a:r>
            <a:r>
              <a:rPr lang="es-ES_tradnl" altLang="es-MX" sz="700" b="1" dirty="0" smtClean="0"/>
              <a:t>BUCALES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600" b="1" dirty="0"/>
              <a:t>INSTRUCCIÓN </a:t>
            </a:r>
            <a:r>
              <a:rPr lang="es-MX" altLang="es-MX" sz="600" b="1" dirty="0" smtClean="0"/>
              <a:t>DE AUTOEXAMEN                     DE </a:t>
            </a:r>
            <a:r>
              <a:rPr lang="es-MX" altLang="es-MX" sz="600" b="1" dirty="0"/>
              <a:t>CAVIDAD </a:t>
            </a:r>
            <a:r>
              <a:rPr lang="es-MX" altLang="es-MX" sz="600" b="1" dirty="0" smtClean="0"/>
              <a:t>BUCAL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APLICACIÓN TÓPICA DE </a:t>
            </a:r>
            <a:r>
              <a:rPr lang="es-MX" altLang="es-MX" sz="700" b="1" dirty="0" smtClean="0"/>
              <a:t>FLÚOR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ODONTOXESIS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APLICACIÓN DE BARNIZ CON </a:t>
            </a:r>
            <a:r>
              <a:rPr lang="es-MX" altLang="es-MX" sz="700" b="1" dirty="0" smtClean="0"/>
              <a:t>     FLÚOR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SELLADO DE FOSETAS Y </a:t>
            </a:r>
            <a:r>
              <a:rPr lang="es-MX" altLang="es-MX" sz="700" b="1" dirty="0" smtClean="0"/>
              <a:t>             FISURAS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AMALGAMA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RESINAS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IONÓMETRO DE </a:t>
            </a:r>
            <a:r>
              <a:rPr lang="es-MX" altLang="es-MX" sz="700" b="1" dirty="0" smtClean="0"/>
              <a:t>VIDRIO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PIEZA TEMPORAL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PIEZA </a:t>
            </a:r>
            <a:r>
              <a:rPr lang="es-MX" altLang="es-MX" sz="700" b="1" dirty="0" smtClean="0"/>
              <a:t>PERMANENTE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CURACIÓN CON MATERIAL TEMPORAL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TERAPIA PULPAR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CIRUGÍA BUCAL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FÁRMACOTERAPIA 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OTRAS ATENCIONES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RADIOGRAFÍAS</a:t>
            </a:r>
          </a:p>
          <a:p>
            <a:pPr>
              <a:lnSpc>
                <a:spcPts val="610"/>
              </a:lnSpc>
              <a:spcBef>
                <a:spcPts val="0"/>
              </a:spcBef>
              <a:spcAft>
                <a:spcPts val="700"/>
              </a:spcAft>
            </a:pPr>
            <a:r>
              <a:rPr lang="es-MX" altLang="es-MX" sz="700" b="1" dirty="0"/>
              <a:t>TRATAMIENTO INTEGRAL </a:t>
            </a:r>
            <a:r>
              <a:rPr lang="es-MX" altLang="es-MX" sz="700" b="1" dirty="0" smtClean="0"/>
              <a:t>TERMINADO</a:t>
            </a:r>
          </a:p>
          <a:p>
            <a:pPr>
              <a:lnSpc>
                <a:spcPts val="610"/>
              </a:lnSpc>
              <a:spcBef>
                <a:spcPts val="0"/>
              </a:spcBef>
              <a:spcAft>
                <a:spcPts val="700"/>
              </a:spcAft>
            </a:pPr>
            <a:r>
              <a:rPr lang="es-MX" altLang="es-MX" sz="700" b="1" dirty="0"/>
              <a:t>CONSULTA </a:t>
            </a:r>
            <a:r>
              <a:rPr lang="es-MX" altLang="es-MX" sz="700" b="1" dirty="0" smtClean="0"/>
              <a:t>INTEGRADA                      </a:t>
            </a:r>
            <a:r>
              <a:rPr lang="es-MX" altLang="es-MX" sz="700" b="1" dirty="0"/>
              <a:t>LÍNEA DE </a:t>
            </a:r>
            <a:r>
              <a:rPr lang="es-MX" altLang="es-MX" sz="700" b="1" dirty="0" smtClean="0"/>
              <a:t>VIDA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PRESENTA CARTILLA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REFERIDO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CONTRAREFERIDO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UNIDAD </a:t>
            </a:r>
            <a:r>
              <a:rPr lang="es-MX" altLang="es-MX" sz="700" b="1" dirty="0"/>
              <a:t>CONSULTANTE TM</a:t>
            </a: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102288" y="3116862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1" name="Line 102"/>
          <p:cNvSpPr>
            <a:spLocks noChangeShapeType="1"/>
          </p:cNvSpPr>
          <p:nvPr/>
        </p:nvSpPr>
        <p:spPr bwMode="auto">
          <a:xfrm>
            <a:off x="102765" y="3211150"/>
            <a:ext cx="12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>
            <a:off x="3348827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1" name="Text Box 351"/>
          <p:cNvSpPr txBox="1">
            <a:spLocks noChangeArrowheads="1"/>
          </p:cNvSpPr>
          <p:nvPr/>
        </p:nvSpPr>
        <p:spPr bwMode="auto">
          <a:xfrm>
            <a:off x="6732142" y="1553981"/>
            <a:ext cx="1108251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/>
              <a:t>ESQUEMA BÁSICO</a:t>
            </a:r>
            <a:endParaRPr lang="es-ES_tradnl" altLang="es-MX" dirty="0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3103970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2983320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4" name="Line 345"/>
          <p:cNvSpPr>
            <a:spLocks noChangeShapeType="1"/>
          </p:cNvSpPr>
          <p:nvPr/>
        </p:nvSpPr>
        <p:spPr bwMode="auto">
          <a:xfrm>
            <a:off x="6721087" y="1721202"/>
            <a:ext cx="111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3" name="Text Box 369"/>
          <p:cNvSpPr txBox="1">
            <a:spLocks noChangeArrowheads="1"/>
          </p:cNvSpPr>
          <p:nvPr/>
        </p:nvSpPr>
        <p:spPr bwMode="auto">
          <a:xfrm rot="10800000" flipV="1">
            <a:off x="9233819" y="1688701"/>
            <a:ext cx="922321" cy="27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70" b="1" dirty="0" smtClean="0"/>
              <a:t>EXTRAC-</a:t>
            </a:r>
          </a:p>
          <a:p>
            <a:pPr algn="ctr"/>
            <a:r>
              <a:rPr lang="es-ES_tradnl" altLang="es-MX" sz="670" b="1" dirty="0" smtClean="0"/>
              <a:t>CIONES</a:t>
            </a:r>
            <a:endParaRPr lang="es-ES_tradnl" altLang="es-MX" sz="670" dirty="0"/>
          </a:p>
        </p:txBody>
      </p:sp>
      <p:sp>
        <p:nvSpPr>
          <p:cNvPr id="103" name="Text Box 351"/>
          <p:cNvSpPr txBox="1">
            <a:spLocks noChangeArrowheads="1"/>
          </p:cNvSpPr>
          <p:nvPr/>
        </p:nvSpPr>
        <p:spPr bwMode="auto">
          <a:xfrm>
            <a:off x="6688846" y="1411928"/>
            <a:ext cx="2292778" cy="208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/>
              <a:t>ATENCIÓN PREVENTIVA</a:t>
            </a:r>
            <a:endParaRPr lang="es-ES_tradnl" altLang="es-MX" dirty="0"/>
          </a:p>
        </p:txBody>
      </p:sp>
      <p:sp>
        <p:nvSpPr>
          <p:cNvPr id="72" name="Line 59"/>
          <p:cNvSpPr>
            <a:spLocks noChangeShapeType="1"/>
          </p:cNvSpPr>
          <p:nvPr/>
        </p:nvSpPr>
        <p:spPr bwMode="auto">
          <a:xfrm>
            <a:off x="3762820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68991" y="806707"/>
            <a:ext cx="428768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PERSONAL: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PASANTE EN ODONTOLOGÍA,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ODONTÓLOGO,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3.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ODONTÓLOGO ESPECIALISTA,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88.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endParaRPr lang="es-MX" sz="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.ODONTOLOGÍA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ODONTOPEDIATRÍA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ODONTOLOGÍA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ESPECIALIZADA,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88.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</a:p>
          <a:p>
            <a:pPr>
              <a:spcBef>
                <a:spcPts val="300"/>
              </a:spcBef>
            </a:pP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 (RELACIÓN TEMPORAL POR MOTIVO):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 </a:t>
            </a:r>
          </a:p>
        </p:txBody>
      </p:sp>
      <p:sp>
        <p:nvSpPr>
          <p:cNvPr id="91" name="Line 338"/>
          <p:cNvSpPr>
            <a:spLocks noChangeShapeType="1"/>
          </p:cNvSpPr>
          <p:nvPr/>
        </p:nvSpPr>
        <p:spPr bwMode="auto">
          <a:xfrm>
            <a:off x="11822884" y="1418872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1" name="Line 367"/>
          <p:cNvSpPr>
            <a:spLocks noChangeShapeType="1"/>
          </p:cNvSpPr>
          <p:nvPr/>
        </p:nvSpPr>
        <p:spPr bwMode="auto">
          <a:xfrm flipH="1">
            <a:off x="102289" y="1412754"/>
            <a:ext cx="12060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3" name="Line 60"/>
          <p:cNvSpPr>
            <a:spLocks noChangeShapeType="1"/>
          </p:cNvSpPr>
          <p:nvPr/>
        </p:nvSpPr>
        <p:spPr bwMode="auto">
          <a:xfrm>
            <a:off x="2724391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9" name="Line 339"/>
          <p:cNvSpPr>
            <a:spLocks noChangeShapeType="1"/>
          </p:cNvSpPr>
          <p:nvPr/>
        </p:nvSpPr>
        <p:spPr bwMode="auto">
          <a:xfrm>
            <a:off x="3880187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1" name="Line 60"/>
          <p:cNvSpPr>
            <a:spLocks noChangeShapeType="1"/>
          </p:cNvSpPr>
          <p:nvPr/>
        </p:nvSpPr>
        <p:spPr bwMode="auto">
          <a:xfrm>
            <a:off x="2606916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2" name="Text Box 351"/>
          <p:cNvSpPr txBox="1">
            <a:spLocks noChangeArrowheads="1"/>
          </p:cNvSpPr>
          <p:nvPr/>
        </p:nvSpPr>
        <p:spPr bwMode="auto">
          <a:xfrm>
            <a:off x="8934482" y="1411928"/>
            <a:ext cx="1862553" cy="19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/>
              <a:t>ATENCIÓN CURATIVA</a:t>
            </a:r>
            <a:endParaRPr lang="es-ES_tradnl" altLang="es-MX" dirty="0"/>
          </a:p>
        </p:txBody>
      </p:sp>
      <p:sp>
        <p:nvSpPr>
          <p:cNvPr id="102" name="Text Box 351"/>
          <p:cNvSpPr txBox="1">
            <a:spLocks noChangeArrowheads="1"/>
          </p:cNvSpPr>
          <p:nvPr/>
        </p:nvSpPr>
        <p:spPr bwMode="auto">
          <a:xfrm>
            <a:off x="7298828" y="1685222"/>
            <a:ext cx="71107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 dirty="0" smtClean="0"/>
              <a:t>REVISIÓN</a:t>
            </a:r>
            <a:endParaRPr lang="es-ES_tradnl" altLang="es-MX" sz="900" dirty="0"/>
          </a:p>
        </p:txBody>
      </p:sp>
      <p:sp>
        <p:nvSpPr>
          <p:cNvPr id="3075" name="Text Box 349"/>
          <p:cNvSpPr txBox="1">
            <a:spLocks noChangeArrowheads="1"/>
          </p:cNvSpPr>
          <p:nvPr/>
        </p:nvSpPr>
        <p:spPr bwMode="auto">
          <a:xfrm>
            <a:off x="8874477" y="1552395"/>
            <a:ext cx="1325734" cy="17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No. DE PIEZAS</a:t>
            </a:r>
            <a:endParaRPr lang="es-ES_tradnl" altLang="es-MX" dirty="0"/>
          </a:p>
        </p:txBody>
      </p:sp>
      <p:sp>
        <p:nvSpPr>
          <p:cNvPr id="3078" name="Line 20"/>
          <p:cNvSpPr>
            <a:spLocks noChangeShapeType="1"/>
          </p:cNvSpPr>
          <p:nvPr/>
        </p:nvSpPr>
        <p:spPr bwMode="auto">
          <a:xfrm>
            <a:off x="9125320" y="1962454"/>
            <a:ext cx="0" cy="529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 dirty="0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10087773" y="1711681"/>
            <a:ext cx="0" cy="554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1" name="Line 34"/>
          <p:cNvSpPr>
            <a:spLocks noChangeShapeType="1"/>
          </p:cNvSpPr>
          <p:nvPr/>
        </p:nvSpPr>
        <p:spPr bwMode="auto">
          <a:xfrm>
            <a:off x="9314072" y="1962454"/>
            <a:ext cx="0" cy="529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2" name="Line 36"/>
          <p:cNvSpPr>
            <a:spLocks noChangeShapeType="1"/>
          </p:cNvSpPr>
          <p:nvPr/>
        </p:nvSpPr>
        <p:spPr bwMode="auto">
          <a:xfrm>
            <a:off x="9491660" y="1711681"/>
            <a:ext cx="0" cy="554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4" name="Line 38"/>
          <p:cNvSpPr>
            <a:spLocks noChangeShapeType="1"/>
          </p:cNvSpPr>
          <p:nvPr/>
        </p:nvSpPr>
        <p:spPr bwMode="auto">
          <a:xfrm>
            <a:off x="8445225" y="1580936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6" name="Line 43"/>
          <p:cNvSpPr>
            <a:spLocks noChangeShapeType="1"/>
          </p:cNvSpPr>
          <p:nvPr/>
        </p:nvSpPr>
        <p:spPr bwMode="auto">
          <a:xfrm>
            <a:off x="8266110" y="1580936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6" name="Text Box 332"/>
          <p:cNvSpPr txBox="1">
            <a:spLocks noChangeArrowheads="1"/>
          </p:cNvSpPr>
          <p:nvPr/>
        </p:nvSpPr>
        <p:spPr bwMode="auto">
          <a:xfrm>
            <a:off x="240918" y="2216981"/>
            <a:ext cx="2088000" cy="3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IDENTIFICACIÓN DEL PACIENTE</a:t>
            </a:r>
            <a:endParaRPr lang="es-ES_tradnl" altLang="es-MX" dirty="0"/>
          </a:p>
        </p:txBody>
      </p:sp>
      <p:sp>
        <p:nvSpPr>
          <p:cNvPr id="3107" name="Text Box 333"/>
          <p:cNvSpPr txBox="1">
            <a:spLocks noChangeArrowheads="1"/>
          </p:cNvSpPr>
          <p:nvPr/>
        </p:nvSpPr>
        <p:spPr bwMode="auto">
          <a:xfrm rot="16200000">
            <a:off x="-6026" y="2902472"/>
            <a:ext cx="36307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No.</a:t>
            </a:r>
            <a:endParaRPr lang="es-ES_tradnl" altLang="es-MX" dirty="0"/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>
            <a:off x="3231143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0" name="Line 59"/>
          <p:cNvSpPr>
            <a:spLocks noChangeShapeType="1"/>
          </p:cNvSpPr>
          <p:nvPr/>
        </p:nvSpPr>
        <p:spPr bwMode="auto">
          <a:xfrm>
            <a:off x="2849869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0" name="Line 345"/>
          <p:cNvSpPr>
            <a:spLocks noChangeShapeType="1"/>
          </p:cNvSpPr>
          <p:nvPr/>
        </p:nvSpPr>
        <p:spPr bwMode="auto">
          <a:xfrm>
            <a:off x="6725119" y="1584989"/>
            <a:ext cx="407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1" name="Line 348"/>
          <p:cNvSpPr>
            <a:spLocks noChangeShapeType="1"/>
          </p:cNvSpPr>
          <p:nvPr/>
        </p:nvSpPr>
        <p:spPr bwMode="auto">
          <a:xfrm>
            <a:off x="8953959" y="1714532"/>
            <a:ext cx="12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 dirty="0"/>
          </a:p>
        </p:txBody>
      </p:sp>
      <p:sp>
        <p:nvSpPr>
          <p:cNvPr id="3122" name="Text Box 368"/>
          <p:cNvSpPr txBox="1">
            <a:spLocks noChangeArrowheads="1"/>
          </p:cNvSpPr>
          <p:nvPr/>
        </p:nvSpPr>
        <p:spPr bwMode="auto">
          <a:xfrm>
            <a:off x="4025202" y="2216981"/>
            <a:ext cx="2520000" cy="18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D  I  A  G  N  </a:t>
            </a:r>
            <a:r>
              <a:rPr lang="es-ES_tradnl" altLang="es-MX" sz="800" b="1" dirty="0" err="1"/>
              <a:t>Ó</a:t>
            </a:r>
            <a:r>
              <a:rPr lang="es-ES_tradnl" altLang="es-MX" sz="800" b="1" dirty="0"/>
              <a:t>  S  T  I  C  O</a:t>
            </a:r>
          </a:p>
        </p:txBody>
      </p:sp>
      <p:sp>
        <p:nvSpPr>
          <p:cNvPr id="3124" name="Line 370"/>
          <p:cNvSpPr>
            <a:spLocks noChangeShapeType="1"/>
          </p:cNvSpPr>
          <p:nvPr/>
        </p:nvSpPr>
        <p:spPr bwMode="auto">
          <a:xfrm>
            <a:off x="7461233" y="1842438"/>
            <a:ext cx="3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31" name="Line 377"/>
          <p:cNvSpPr>
            <a:spLocks noChangeShapeType="1"/>
          </p:cNvSpPr>
          <p:nvPr/>
        </p:nvSpPr>
        <p:spPr bwMode="auto">
          <a:xfrm>
            <a:off x="7841807" y="1580936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34" name="Line 382"/>
          <p:cNvSpPr>
            <a:spLocks noChangeShapeType="1"/>
          </p:cNvSpPr>
          <p:nvPr/>
        </p:nvSpPr>
        <p:spPr bwMode="auto">
          <a:xfrm>
            <a:off x="9883515" y="1719084"/>
            <a:ext cx="0" cy="552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5" name="Line 57"/>
          <p:cNvSpPr>
            <a:spLocks noChangeShapeType="1"/>
          </p:cNvSpPr>
          <p:nvPr/>
        </p:nvSpPr>
        <p:spPr bwMode="auto">
          <a:xfrm>
            <a:off x="7293397" y="1727397"/>
            <a:ext cx="0" cy="552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6" name="Line 58"/>
          <p:cNvSpPr>
            <a:spLocks noChangeShapeType="1"/>
          </p:cNvSpPr>
          <p:nvPr/>
        </p:nvSpPr>
        <p:spPr bwMode="auto">
          <a:xfrm>
            <a:off x="7459138" y="1727397"/>
            <a:ext cx="0" cy="552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0" name="Line 338"/>
          <p:cNvSpPr>
            <a:spLocks noChangeShapeType="1"/>
          </p:cNvSpPr>
          <p:nvPr/>
        </p:nvSpPr>
        <p:spPr bwMode="auto">
          <a:xfrm>
            <a:off x="7656469" y="1837651"/>
            <a:ext cx="0" cy="541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1" name="Line 339"/>
          <p:cNvSpPr>
            <a:spLocks noChangeShapeType="1"/>
          </p:cNvSpPr>
          <p:nvPr/>
        </p:nvSpPr>
        <p:spPr bwMode="auto">
          <a:xfrm>
            <a:off x="8089724" y="1580936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>
            <a:off x="7120044" y="1727397"/>
            <a:ext cx="0" cy="552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7" name="Line 59"/>
          <p:cNvSpPr>
            <a:spLocks noChangeShapeType="1"/>
          </p:cNvSpPr>
          <p:nvPr/>
        </p:nvSpPr>
        <p:spPr bwMode="auto">
          <a:xfrm>
            <a:off x="6935761" y="1727397"/>
            <a:ext cx="0" cy="552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6" name="Line 57"/>
          <p:cNvSpPr>
            <a:spLocks noChangeShapeType="1"/>
          </p:cNvSpPr>
          <p:nvPr/>
        </p:nvSpPr>
        <p:spPr bwMode="auto">
          <a:xfrm>
            <a:off x="11652383" y="1418872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8" name="Line 59"/>
          <p:cNvSpPr>
            <a:spLocks noChangeShapeType="1"/>
          </p:cNvSpPr>
          <p:nvPr/>
        </p:nvSpPr>
        <p:spPr bwMode="auto">
          <a:xfrm>
            <a:off x="11223191" y="1418872"/>
            <a:ext cx="0" cy="583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9" name="Line 60"/>
          <p:cNvSpPr>
            <a:spLocks noChangeShapeType="1"/>
          </p:cNvSpPr>
          <p:nvPr/>
        </p:nvSpPr>
        <p:spPr bwMode="auto">
          <a:xfrm>
            <a:off x="10807640" y="141607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0" name="Line 61"/>
          <p:cNvSpPr>
            <a:spLocks noChangeShapeType="1"/>
          </p:cNvSpPr>
          <p:nvPr/>
        </p:nvSpPr>
        <p:spPr bwMode="auto">
          <a:xfrm>
            <a:off x="10618299" y="1586664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3" name="Line 46"/>
          <p:cNvSpPr>
            <a:spLocks noChangeShapeType="1"/>
          </p:cNvSpPr>
          <p:nvPr/>
        </p:nvSpPr>
        <p:spPr bwMode="auto">
          <a:xfrm>
            <a:off x="11464018" y="1692634"/>
            <a:ext cx="0" cy="555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4" name="Line 59"/>
          <p:cNvSpPr>
            <a:spLocks noChangeShapeType="1"/>
          </p:cNvSpPr>
          <p:nvPr/>
        </p:nvSpPr>
        <p:spPr bwMode="auto">
          <a:xfrm>
            <a:off x="11998762" y="1416491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5" name="Line 60"/>
          <p:cNvSpPr>
            <a:spLocks noChangeShapeType="1"/>
          </p:cNvSpPr>
          <p:nvPr/>
        </p:nvSpPr>
        <p:spPr bwMode="auto">
          <a:xfrm>
            <a:off x="10974759" y="1418872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7" name="Line 61"/>
          <p:cNvSpPr>
            <a:spLocks noChangeShapeType="1"/>
          </p:cNvSpPr>
          <p:nvPr/>
        </p:nvSpPr>
        <p:spPr bwMode="auto">
          <a:xfrm>
            <a:off x="10253459" y="1586664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8" name="Line 60"/>
          <p:cNvSpPr>
            <a:spLocks noChangeShapeType="1"/>
          </p:cNvSpPr>
          <p:nvPr/>
        </p:nvSpPr>
        <p:spPr bwMode="auto">
          <a:xfrm>
            <a:off x="10437895" y="1586664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9" name="Line 30"/>
          <p:cNvSpPr>
            <a:spLocks noChangeShapeType="1"/>
          </p:cNvSpPr>
          <p:nvPr/>
        </p:nvSpPr>
        <p:spPr bwMode="auto">
          <a:xfrm>
            <a:off x="9660297" y="1962454"/>
            <a:ext cx="0" cy="529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6" name="Line 20"/>
          <p:cNvSpPr>
            <a:spLocks noChangeShapeType="1"/>
          </p:cNvSpPr>
          <p:nvPr/>
        </p:nvSpPr>
        <p:spPr bwMode="auto">
          <a:xfrm>
            <a:off x="8952132" y="1413821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7" name="Line 20"/>
          <p:cNvSpPr>
            <a:spLocks noChangeShapeType="1"/>
          </p:cNvSpPr>
          <p:nvPr/>
        </p:nvSpPr>
        <p:spPr bwMode="auto">
          <a:xfrm>
            <a:off x="8696402" y="1580936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8928875" y="1679465"/>
            <a:ext cx="603982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s-MX" sz="700" b="1" dirty="0" smtClean="0"/>
              <a:t>OBTURA-</a:t>
            </a:r>
          </a:p>
          <a:p>
            <a:pPr algn="ctr"/>
            <a:r>
              <a:rPr lang="es-MX" sz="700" b="1" dirty="0" smtClean="0"/>
              <a:t>CIONES</a:t>
            </a:r>
            <a:endParaRPr lang="es-MX" sz="700" b="1" dirty="0"/>
          </a:p>
        </p:txBody>
      </p:sp>
      <p:sp>
        <p:nvSpPr>
          <p:cNvPr id="109" name="Line 370"/>
          <p:cNvSpPr>
            <a:spLocks noChangeShapeType="1"/>
          </p:cNvSpPr>
          <p:nvPr/>
        </p:nvSpPr>
        <p:spPr bwMode="auto">
          <a:xfrm>
            <a:off x="8947137" y="1958752"/>
            <a:ext cx="93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4" name="Text Box 351"/>
          <p:cNvSpPr txBox="1">
            <a:spLocks noChangeArrowheads="1"/>
          </p:cNvSpPr>
          <p:nvPr/>
        </p:nvSpPr>
        <p:spPr bwMode="auto">
          <a:xfrm>
            <a:off x="11181792" y="1392711"/>
            <a:ext cx="528741" cy="2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500" b="1" dirty="0" smtClean="0"/>
              <a:t>PROMO-</a:t>
            </a:r>
            <a:r>
              <a:rPr lang="es-ES_tradnl" altLang="es-MX" sz="500" b="1" dirty="0"/>
              <a:t>C</a:t>
            </a:r>
            <a:r>
              <a:rPr lang="es-ES_tradnl" altLang="es-MX" sz="500" b="1" dirty="0" smtClean="0"/>
              <a:t>IÓN DE LA SALUD</a:t>
            </a:r>
            <a:endParaRPr lang="es-ES_tradnl" altLang="es-MX" sz="800" dirty="0"/>
          </a:p>
        </p:txBody>
      </p:sp>
      <p:sp>
        <p:nvSpPr>
          <p:cNvPr id="115" name="Line 345"/>
          <p:cNvSpPr>
            <a:spLocks noChangeShapeType="1"/>
          </p:cNvSpPr>
          <p:nvPr/>
        </p:nvSpPr>
        <p:spPr bwMode="auto">
          <a:xfrm>
            <a:off x="11225266" y="1694647"/>
            <a:ext cx="43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2" name="Line 61"/>
          <p:cNvSpPr>
            <a:spLocks noChangeShapeType="1"/>
          </p:cNvSpPr>
          <p:nvPr/>
        </p:nvSpPr>
        <p:spPr bwMode="auto">
          <a:xfrm>
            <a:off x="2468953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2" name="Line 367"/>
          <p:cNvSpPr>
            <a:spLocks noChangeShapeType="1"/>
          </p:cNvSpPr>
          <p:nvPr/>
        </p:nvSpPr>
        <p:spPr bwMode="auto">
          <a:xfrm flipH="1">
            <a:off x="102289" y="748320"/>
            <a:ext cx="1206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3" name="CuadroTexto 2"/>
          <p:cNvSpPr txBox="1"/>
          <p:nvPr/>
        </p:nvSpPr>
        <p:spPr>
          <a:xfrm>
            <a:off x="4372292" y="806781"/>
            <a:ext cx="2101002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CLAVE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EDAD: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.MESES,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.AÑOS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SEXO</a:t>
            </a: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.HOMBRE</a:t>
            </a:r>
            <a:r>
              <a:rPr lang="es-MX" sz="6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MUJER</a:t>
            </a:r>
            <a:endParaRPr lang="es-MX" sz="6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DERECHOHABIENCIA: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.IMSS, </a:t>
            </a: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.ISSSTE, </a:t>
            </a: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</a:t>
            </a:r>
            <a:endParaRPr lang="es-MX" sz="6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1" name="Line 61"/>
          <p:cNvSpPr>
            <a:spLocks noChangeShapeType="1"/>
          </p:cNvSpPr>
          <p:nvPr/>
        </p:nvSpPr>
        <p:spPr bwMode="auto">
          <a:xfrm>
            <a:off x="6719855" y="1419311"/>
            <a:ext cx="0" cy="583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3" name="Line 63"/>
          <p:cNvSpPr>
            <a:spLocks noChangeShapeType="1"/>
          </p:cNvSpPr>
          <p:nvPr/>
        </p:nvSpPr>
        <p:spPr bwMode="auto">
          <a:xfrm>
            <a:off x="2330589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9" name="Line 61"/>
          <p:cNvSpPr>
            <a:spLocks noChangeShapeType="1"/>
          </p:cNvSpPr>
          <p:nvPr/>
        </p:nvSpPr>
        <p:spPr bwMode="auto">
          <a:xfrm>
            <a:off x="3615141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5" name="Line 331"/>
          <p:cNvSpPr>
            <a:spLocks noChangeShapeType="1"/>
          </p:cNvSpPr>
          <p:nvPr/>
        </p:nvSpPr>
        <p:spPr bwMode="auto">
          <a:xfrm>
            <a:off x="250567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4" name="CuadroTexto 2"/>
          <p:cNvSpPr txBox="1"/>
          <p:nvPr/>
        </p:nvSpPr>
        <p:spPr>
          <a:xfrm>
            <a:off x="6652351" y="777229"/>
            <a:ext cx="5361850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DIFICULTAD PARA: (DISCAPACIDAD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r>
              <a:rPr lang="es-MX" sz="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.ESCUCHAR,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.CAMINAR,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.USAR BRAZOS/MANOS,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.APRENDER/RECORDAR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.CUIDADO PERSONAL,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.HABLAR/COMUNICARSE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8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.EMOCIONAL/MENTAL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.NINGUNA; </a:t>
            </a:r>
          </a:p>
          <a:p>
            <a:r>
              <a:rPr lang="es-MX" sz="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.POCA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.MUCHA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 PUEDE HACERLO,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  <a:p>
            <a:r>
              <a:rPr lang="es-MX" sz="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.EDAD AVANZADA,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.NACIÓ ASÍ,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.ACCIDENTE,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.VIOLENCIA,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</p:txBody>
      </p:sp>
      <p:sp>
        <p:nvSpPr>
          <p:cNvPr id="320" name="Text Box 95"/>
          <p:cNvSpPr txBox="1">
            <a:spLocks noChangeArrowheads="1"/>
          </p:cNvSpPr>
          <p:nvPr/>
        </p:nvSpPr>
        <p:spPr bwMode="auto">
          <a:xfrm>
            <a:off x="1241747" y="448584"/>
            <a:ext cx="98681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 dirty="0"/>
              <a:t>NOMBRE UNIDAD:</a:t>
            </a:r>
            <a:endParaRPr lang="es-ES_tradnl" altLang="es-MX" sz="800" b="1" dirty="0"/>
          </a:p>
        </p:txBody>
      </p:sp>
      <p:sp>
        <p:nvSpPr>
          <p:cNvPr id="322" name="Text Box 374"/>
          <p:cNvSpPr txBox="1">
            <a:spLocks noChangeArrowheads="1"/>
          </p:cNvSpPr>
          <p:nvPr/>
        </p:nvSpPr>
        <p:spPr bwMode="auto">
          <a:xfrm>
            <a:off x="21282" y="466580"/>
            <a:ext cx="9743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CLUES:</a:t>
            </a:r>
          </a:p>
        </p:txBody>
      </p:sp>
      <p:sp>
        <p:nvSpPr>
          <p:cNvPr id="323" name="Text Box 375"/>
          <p:cNvSpPr txBox="1">
            <a:spLocks noChangeArrowheads="1"/>
          </p:cNvSpPr>
          <p:nvPr/>
        </p:nvSpPr>
        <p:spPr bwMode="auto">
          <a:xfrm>
            <a:off x="10841966" y="458500"/>
            <a:ext cx="775794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SERVICIO:</a:t>
            </a:r>
          </a:p>
        </p:txBody>
      </p:sp>
      <p:sp>
        <p:nvSpPr>
          <p:cNvPr id="325" name="Line 372"/>
          <p:cNvSpPr>
            <a:spLocks noChangeShapeType="1"/>
          </p:cNvSpPr>
          <p:nvPr/>
        </p:nvSpPr>
        <p:spPr bwMode="auto">
          <a:xfrm>
            <a:off x="1312652" y="479738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26" name="Line 373"/>
          <p:cNvSpPr>
            <a:spLocks noChangeShapeType="1"/>
          </p:cNvSpPr>
          <p:nvPr/>
        </p:nvSpPr>
        <p:spPr bwMode="auto">
          <a:xfrm>
            <a:off x="10899832" y="479738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30" name="Text Box 368"/>
          <p:cNvSpPr txBox="1">
            <a:spLocks noChangeArrowheads="1"/>
          </p:cNvSpPr>
          <p:nvPr/>
        </p:nvSpPr>
        <p:spPr bwMode="auto">
          <a:xfrm>
            <a:off x="3797067" y="3067909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263" name="Text Box 349"/>
          <p:cNvSpPr txBox="1">
            <a:spLocks noChangeArrowheads="1"/>
          </p:cNvSpPr>
          <p:nvPr/>
        </p:nvSpPr>
        <p:spPr bwMode="auto">
          <a:xfrm>
            <a:off x="8613592" y="1564787"/>
            <a:ext cx="419369" cy="17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500" b="1" dirty="0" smtClean="0"/>
              <a:t>No. DE PIEZAS</a:t>
            </a:r>
            <a:endParaRPr lang="es-ES_tradnl" altLang="es-MX" sz="800" dirty="0"/>
          </a:p>
        </p:txBody>
      </p:sp>
      <p:sp>
        <p:nvSpPr>
          <p:cNvPr id="306" name="Line 370"/>
          <p:cNvSpPr>
            <a:spLocks noChangeShapeType="1"/>
          </p:cNvSpPr>
          <p:nvPr/>
        </p:nvSpPr>
        <p:spPr bwMode="auto">
          <a:xfrm>
            <a:off x="8699483" y="1797988"/>
            <a:ext cx="25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" name="Line 377"/>
          <p:cNvSpPr>
            <a:spLocks noChangeShapeType="1"/>
          </p:cNvSpPr>
          <p:nvPr/>
        </p:nvSpPr>
        <p:spPr bwMode="auto">
          <a:xfrm>
            <a:off x="6360766" y="3207116"/>
            <a:ext cx="0" cy="403920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2" name="Rectángulo 311"/>
          <p:cNvSpPr/>
          <p:nvPr/>
        </p:nvSpPr>
        <p:spPr bwMode="auto">
          <a:xfrm>
            <a:off x="3891300" y="6721483"/>
            <a:ext cx="114300" cy="52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3" name="Rectángulo 312"/>
          <p:cNvSpPr/>
          <p:nvPr/>
        </p:nvSpPr>
        <p:spPr bwMode="auto">
          <a:xfrm>
            <a:off x="3891300" y="5919797"/>
            <a:ext cx="1143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4" name="Rectángulo 313"/>
          <p:cNvSpPr/>
          <p:nvPr/>
        </p:nvSpPr>
        <p:spPr bwMode="auto">
          <a:xfrm>
            <a:off x="3891300" y="5108583"/>
            <a:ext cx="1143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5" name="Rectángulo 314"/>
          <p:cNvSpPr/>
          <p:nvPr/>
        </p:nvSpPr>
        <p:spPr bwMode="auto">
          <a:xfrm>
            <a:off x="3891300" y="4306900"/>
            <a:ext cx="108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6" name="Rectángulo 315"/>
          <p:cNvSpPr/>
          <p:nvPr/>
        </p:nvSpPr>
        <p:spPr bwMode="auto">
          <a:xfrm>
            <a:off x="3891300" y="3481376"/>
            <a:ext cx="1152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31" name="Line 103"/>
          <p:cNvSpPr>
            <a:spLocks noChangeShapeType="1"/>
          </p:cNvSpPr>
          <p:nvPr/>
        </p:nvSpPr>
        <p:spPr bwMode="auto">
          <a:xfrm>
            <a:off x="102288" y="4027236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32" name="Line 104"/>
          <p:cNvSpPr>
            <a:spLocks noChangeShapeType="1"/>
          </p:cNvSpPr>
          <p:nvPr/>
        </p:nvSpPr>
        <p:spPr bwMode="auto">
          <a:xfrm>
            <a:off x="102288" y="4838832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33" name="Line 107"/>
          <p:cNvSpPr>
            <a:spLocks noChangeShapeType="1"/>
          </p:cNvSpPr>
          <p:nvPr/>
        </p:nvSpPr>
        <p:spPr bwMode="auto">
          <a:xfrm>
            <a:off x="102289" y="6459369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35" name="Line 363"/>
          <p:cNvSpPr>
            <a:spLocks noChangeShapeType="1"/>
          </p:cNvSpPr>
          <p:nvPr/>
        </p:nvSpPr>
        <p:spPr bwMode="auto">
          <a:xfrm>
            <a:off x="102288" y="5652853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cxnSp>
        <p:nvCxnSpPr>
          <p:cNvPr id="337" name="Conector recto 336"/>
          <p:cNvCxnSpPr/>
          <p:nvPr/>
        </p:nvCxnSpPr>
        <p:spPr bwMode="auto">
          <a:xfrm>
            <a:off x="3343274" y="3575056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Conector recto 337"/>
          <p:cNvCxnSpPr/>
          <p:nvPr/>
        </p:nvCxnSpPr>
        <p:spPr bwMode="auto">
          <a:xfrm>
            <a:off x="4008467" y="3746500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Conector recto 338"/>
          <p:cNvCxnSpPr/>
          <p:nvPr/>
        </p:nvCxnSpPr>
        <p:spPr bwMode="auto">
          <a:xfrm>
            <a:off x="3886492" y="4302125"/>
            <a:ext cx="26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0" name="Text Box 368"/>
          <p:cNvSpPr txBox="1">
            <a:spLocks noChangeArrowheads="1"/>
          </p:cNvSpPr>
          <p:nvPr/>
        </p:nvSpPr>
        <p:spPr bwMode="auto">
          <a:xfrm>
            <a:off x="3325865" y="3985656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1" name="Conector recto 340"/>
          <p:cNvCxnSpPr/>
          <p:nvPr/>
        </p:nvCxnSpPr>
        <p:spPr bwMode="auto">
          <a:xfrm>
            <a:off x="4008467" y="4559300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2" name="Conector recto 341"/>
          <p:cNvCxnSpPr/>
          <p:nvPr/>
        </p:nvCxnSpPr>
        <p:spPr bwMode="auto">
          <a:xfrm>
            <a:off x="3343274" y="4406896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3" name="Conector recto 342"/>
          <p:cNvCxnSpPr/>
          <p:nvPr/>
        </p:nvCxnSpPr>
        <p:spPr bwMode="auto">
          <a:xfrm>
            <a:off x="3886492" y="5105400"/>
            <a:ext cx="26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4" name="Text Box 368"/>
          <p:cNvSpPr txBox="1">
            <a:spLocks noChangeArrowheads="1"/>
          </p:cNvSpPr>
          <p:nvPr/>
        </p:nvSpPr>
        <p:spPr bwMode="auto">
          <a:xfrm>
            <a:off x="3325865" y="4798456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5" name="Conector recto 344"/>
          <p:cNvCxnSpPr/>
          <p:nvPr/>
        </p:nvCxnSpPr>
        <p:spPr bwMode="auto">
          <a:xfrm>
            <a:off x="3343274" y="5226067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Conector recto 345"/>
          <p:cNvCxnSpPr/>
          <p:nvPr/>
        </p:nvCxnSpPr>
        <p:spPr bwMode="auto">
          <a:xfrm>
            <a:off x="4008467" y="5359400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7" name="Conector recto 346"/>
          <p:cNvCxnSpPr/>
          <p:nvPr/>
        </p:nvCxnSpPr>
        <p:spPr bwMode="auto">
          <a:xfrm>
            <a:off x="3886492" y="5918200"/>
            <a:ext cx="26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" name="Text Box 368"/>
          <p:cNvSpPr txBox="1">
            <a:spLocks noChangeArrowheads="1"/>
          </p:cNvSpPr>
          <p:nvPr/>
        </p:nvSpPr>
        <p:spPr bwMode="auto">
          <a:xfrm>
            <a:off x="3325865" y="5611256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9" name="Conector recto 348"/>
          <p:cNvCxnSpPr/>
          <p:nvPr/>
        </p:nvCxnSpPr>
        <p:spPr bwMode="auto">
          <a:xfrm>
            <a:off x="4008467" y="6178550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0" name="Conector recto 349"/>
          <p:cNvCxnSpPr/>
          <p:nvPr/>
        </p:nvCxnSpPr>
        <p:spPr bwMode="auto">
          <a:xfrm>
            <a:off x="3343274" y="6045209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1" name="Conector recto 350"/>
          <p:cNvCxnSpPr/>
          <p:nvPr/>
        </p:nvCxnSpPr>
        <p:spPr bwMode="auto">
          <a:xfrm>
            <a:off x="3886492" y="6718300"/>
            <a:ext cx="26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2" name="Text Box 368"/>
          <p:cNvSpPr txBox="1">
            <a:spLocks noChangeArrowheads="1"/>
          </p:cNvSpPr>
          <p:nvPr/>
        </p:nvSpPr>
        <p:spPr bwMode="auto">
          <a:xfrm>
            <a:off x="3325865" y="6417706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3" name="Conector recto 352"/>
          <p:cNvCxnSpPr/>
          <p:nvPr/>
        </p:nvCxnSpPr>
        <p:spPr bwMode="auto">
          <a:xfrm>
            <a:off x="4008467" y="6978650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Conector recto 353"/>
          <p:cNvCxnSpPr/>
          <p:nvPr/>
        </p:nvCxnSpPr>
        <p:spPr bwMode="auto">
          <a:xfrm>
            <a:off x="3343274" y="6845303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5" name="Text Box 368"/>
          <p:cNvSpPr txBox="1">
            <a:spLocks noChangeArrowheads="1"/>
          </p:cNvSpPr>
          <p:nvPr/>
        </p:nvSpPr>
        <p:spPr bwMode="auto">
          <a:xfrm>
            <a:off x="6288330" y="3152237"/>
            <a:ext cx="362988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3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</p:txBody>
      </p:sp>
      <p:cxnSp>
        <p:nvCxnSpPr>
          <p:cNvPr id="356" name="Conector recto 355"/>
          <p:cNvCxnSpPr/>
          <p:nvPr/>
        </p:nvCxnSpPr>
        <p:spPr bwMode="auto">
          <a:xfrm>
            <a:off x="249847" y="3457574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8" name="Conector recto 357"/>
          <p:cNvCxnSpPr/>
          <p:nvPr/>
        </p:nvCxnSpPr>
        <p:spPr bwMode="auto">
          <a:xfrm>
            <a:off x="249847" y="3722685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9" name="Conector recto 358"/>
          <p:cNvCxnSpPr/>
          <p:nvPr/>
        </p:nvCxnSpPr>
        <p:spPr bwMode="auto">
          <a:xfrm>
            <a:off x="249847" y="4283074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1" name="Conector recto 360"/>
          <p:cNvCxnSpPr/>
          <p:nvPr/>
        </p:nvCxnSpPr>
        <p:spPr bwMode="auto">
          <a:xfrm>
            <a:off x="243497" y="4545011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2" name="Conector recto 361"/>
          <p:cNvCxnSpPr/>
          <p:nvPr/>
        </p:nvCxnSpPr>
        <p:spPr bwMode="auto">
          <a:xfrm>
            <a:off x="243497" y="5091111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4" name="Conector recto 363"/>
          <p:cNvCxnSpPr/>
          <p:nvPr/>
        </p:nvCxnSpPr>
        <p:spPr bwMode="auto">
          <a:xfrm>
            <a:off x="243497" y="5346696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5" name="Conector recto 364"/>
          <p:cNvCxnSpPr/>
          <p:nvPr/>
        </p:nvCxnSpPr>
        <p:spPr bwMode="auto">
          <a:xfrm>
            <a:off x="249847" y="5899150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7" name="Conector recto 366"/>
          <p:cNvCxnSpPr/>
          <p:nvPr/>
        </p:nvCxnSpPr>
        <p:spPr bwMode="auto">
          <a:xfrm>
            <a:off x="243497" y="6165850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8" name="Conector recto 367"/>
          <p:cNvCxnSpPr/>
          <p:nvPr/>
        </p:nvCxnSpPr>
        <p:spPr bwMode="auto">
          <a:xfrm>
            <a:off x="243497" y="6711950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0" name="Conector recto 369"/>
          <p:cNvCxnSpPr/>
          <p:nvPr/>
        </p:nvCxnSpPr>
        <p:spPr bwMode="auto">
          <a:xfrm>
            <a:off x="243497" y="6967535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1" name="Text Box 368"/>
          <p:cNvSpPr txBox="1">
            <a:spLocks noChangeArrowheads="1"/>
          </p:cNvSpPr>
          <p:nvPr/>
        </p:nvSpPr>
        <p:spPr bwMode="auto">
          <a:xfrm>
            <a:off x="3547200" y="3977725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4" name="Text Box 368"/>
          <p:cNvSpPr txBox="1">
            <a:spLocks noChangeArrowheads="1"/>
          </p:cNvSpPr>
          <p:nvPr/>
        </p:nvSpPr>
        <p:spPr bwMode="auto">
          <a:xfrm>
            <a:off x="3546414" y="4799387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7" name="Text Box 368"/>
          <p:cNvSpPr txBox="1">
            <a:spLocks noChangeArrowheads="1"/>
          </p:cNvSpPr>
          <p:nvPr/>
        </p:nvSpPr>
        <p:spPr bwMode="auto">
          <a:xfrm>
            <a:off x="3550364" y="5599570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0" name="Text Box 368"/>
          <p:cNvSpPr txBox="1">
            <a:spLocks noChangeArrowheads="1"/>
          </p:cNvSpPr>
          <p:nvPr/>
        </p:nvSpPr>
        <p:spPr bwMode="auto">
          <a:xfrm>
            <a:off x="3550364" y="6398143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3" name="Text Box 376"/>
          <p:cNvSpPr txBox="1">
            <a:spLocks noChangeArrowheads="1"/>
          </p:cNvSpPr>
          <p:nvPr/>
        </p:nvSpPr>
        <p:spPr bwMode="auto">
          <a:xfrm>
            <a:off x="7723819" y="446014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TIPO DE PERSONAL:</a:t>
            </a:r>
            <a:endParaRPr lang="es-ES_tradnl" altLang="es-MX" sz="700" b="1" dirty="0"/>
          </a:p>
        </p:txBody>
      </p:sp>
      <p:sp>
        <p:nvSpPr>
          <p:cNvPr id="384" name="Text Box 376"/>
          <p:cNvSpPr txBox="1">
            <a:spLocks noChangeArrowheads="1"/>
          </p:cNvSpPr>
          <p:nvPr/>
        </p:nvSpPr>
        <p:spPr bwMode="auto">
          <a:xfrm>
            <a:off x="3274436" y="563678"/>
            <a:ext cx="201730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NOMBRE DEL PRESTADOR DE SERVICIO:</a:t>
            </a:r>
            <a:endParaRPr lang="es-ES_tradnl" altLang="es-MX" sz="700" b="1" dirty="0"/>
          </a:p>
        </p:txBody>
      </p:sp>
      <p:sp>
        <p:nvSpPr>
          <p:cNvPr id="385" name="Text Box 376"/>
          <p:cNvSpPr txBox="1">
            <a:spLocks noChangeArrowheads="1"/>
          </p:cNvSpPr>
          <p:nvPr/>
        </p:nvSpPr>
        <p:spPr bwMode="auto">
          <a:xfrm>
            <a:off x="3274436" y="452396"/>
            <a:ext cx="67338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CURP:</a:t>
            </a:r>
            <a:endParaRPr lang="es-ES_tradnl" altLang="es-MX" sz="700" b="1" dirty="0"/>
          </a:p>
        </p:txBody>
      </p:sp>
      <p:sp>
        <p:nvSpPr>
          <p:cNvPr id="386" name="Line 371"/>
          <p:cNvSpPr>
            <a:spLocks noChangeShapeType="1"/>
          </p:cNvSpPr>
          <p:nvPr/>
        </p:nvSpPr>
        <p:spPr bwMode="auto">
          <a:xfrm>
            <a:off x="7787990" y="48147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87" name="Text Box 376"/>
          <p:cNvSpPr txBox="1">
            <a:spLocks noChangeArrowheads="1"/>
          </p:cNvSpPr>
          <p:nvPr/>
        </p:nvSpPr>
        <p:spPr bwMode="auto">
          <a:xfrm>
            <a:off x="9432560" y="460234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s-ES_tradnl" altLang="es-MX" sz="700" b="1" dirty="0" smtClean="0"/>
              <a:t>CÉDULA PROFESIONAL:</a:t>
            </a:r>
            <a:endParaRPr lang="es-ES_tradnl" altLang="es-MX" sz="700" b="1" dirty="0"/>
          </a:p>
        </p:txBody>
      </p:sp>
      <p:sp>
        <p:nvSpPr>
          <p:cNvPr id="388" name="Line 373"/>
          <p:cNvSpPr>
            <a:spLocks noChangeShapeType="1"/>
          </p:cNvSpPr>
          <p:nvPr/>
        </p:nvSpPr>
        <p:spPr bwMode="auto">
          <a:xfrm>
            <a:off x="3317524" y="48147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89" name="Line 371"/>
          <p:cNvSpPr>
            <a:spLocks noChangeShapeType="1"/>
          </p:cNvSpPr>
          <p:nvPr/>
        </p:nvSpPr>
        <p:spPr bwMode="auto">
          <a:xfrm>
            <a:off x="9492103" y="48147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cxnSp>
        <p:nvCxnSpPr>
          <p:cNvPr id="390" name="Conector recto 389"/>
          <p:cNvCxnSpPr/>
          <p:nvPr/>
        </p:nvCxnSpPr>
        <p:spPr bwMode="auto">
          <a:xfrm>
            <a:off x="3883317" y="3476625"/>
            <a:ext cx="26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3" name="Line 58"/>
          <p:cNvSpPr>
            <a:spLocks noChangeShapeType="1"/>
          </p:cNvSpPr>
          <p:nvPr/>
        </p:nvSpPr>
        <p:spPr bwMode="auto">
          <a:xfrm>
            <a:off x="4006053" y="1413632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9" name="Line 61"/>
          <p:cNvSpPr>
            <a:spLocks noChangeShapeType="1"/>
          </p:cNvSpPr>
          <p:nvPr/>
        </p:nvSpPr>
        <p:spPr bwMode="auto">
          <a:xfrm>
            <a:off x="6573805" y="1418872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53" name="Text Box 368"/>
          <p:cNvSpPr txBox="1">
            <a:spLocks noChangeArrowheads="1"/>
          </p:cNvSpPr>
          <p:nvPr/>
        </p:nvSpPr>
        <p:spPr bwMode="auto">
          <a:xfrm>
            <a:off x="179384" y="3191091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4" name="Text Box 368"/>
          <p:cNvSpPr txBox="1">
            <a:spLocks noChangeArrowheads="1"/>
          </p:cNvSpPr>
          <p:nvPr/>
        </p:nvSpPr>
        <p:spPr bwMode="auto">
          <a:xfrm>
            <a:off x="179384" y="4000200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5" name="Text Box 368"/>
          <p:cNvSpPr txBox="1">
            <a:spLocks noChangeArrowheads="1"/>
          </p:cNvSpPr>
          <p:nvPr/>
        </p:nvSpPr>
        <p:spPr bwMode="auto">
          <a:xfrm>
            <a:off x="179384" y="4814844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6" name="Text Box 368"/>
          <p:cNvSpPr txBox="1">
            <a:spLocks noChangeArrowheads="1"/>
          </p:cNvSpPr>
          <p:nvPr/>
        </p:nvSpPr>
        <p:spPr bwMode="auto">
          <a:xfrm>
            <a:off x="179384" y="5637806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7" name="Text Box 368"/>
          <p:cNvSpPr txBox="1">
            <a:spLocks noChangeArrowheads="1"/>
          </p:cNvSpPr>
          <p:nvPr/>
        </p:nvSpPr>
        <p:spPr bwMode="auto">
          <a:xfrm>
            <a:off x="179384" y="6435821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2635</TotalTime>
  <Words>451</Words>
  <Application>Microsoft Office PowerPoint</Application>
  <PresentationFormat>Personalizado</PresentationFormat>
  <Paragraphs>182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160</cp:revision>
  <cp:lastPrinted>2016-10-18T00:59:44Z</cp:lastPrinted>
  <dcterms:created xsi:type="dcterms:W3CDTF">1999-08-26T18:48:18Z</dcterms:created>
  <dcterms:modified xsi:type="dcterms:W3CDTF">2016-10-18T00:59:49Z</dcterms:modified>
</cp:coreProperties>
</file>